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7" r:id="rId2"/>
    <p:sldId id="331" r:id="rId3"/>
    <p:sldId id="346" r:id="rId4"/>
    <p:sldId id="332" r:id="rId5"/>
    <p:sldId id="333" r:id="rId6"/>
    <p:sldId id="336" r:id="rId7"/>
    <p:sldId id="337" r:id="rId8"/>
    <p:sldId id="334" r:id="rId9"/>
    <p:sldId id="335" r:id="rId10"/>
    <p:sldId id="338" r:id="rId11"/>
    <p:sldId id="339" r:id="rId12"/>
    <p:sldId id="345" r:id="rId13"/>
    <p:sldId id="340" r:id="rId14"/>
    <p:sldId id="341" r:id="rId15"/>
    <p:sldId id="342" r:id="rId16"/>
    <p:sldId id="343" r:id="rId17"/>
    <p:sldId id="344" r:id="rId18"/>
  </p:sldIdLst>
  <p:sldSz cx="9144000" cy="6858000" type="screen4x3"/>
  <p:notesSz cx="7315200" cy="96012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33CC33"/>
    <a:srgbClr val="D10101"/>
    <a:srgbClr val="EA9E16"/>
    <a:srgbClr val="FFDB69"/>
    <a:srgbClr val="99CCFF"/>
    <a:srgbClr val="FFFF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2" autoAdjust="0"/>
    <p:restoredTop sz="95181" autoAdjust="0"/>
  </p:normalViewPr>
  <p:slideViewPr>
    <p:cSldViewPr snapToGrid="0">
      <p:cViewPr varScale="1">
        <p:scale>
          <a:sx n="87" d="100"/>
          <a:sy n="87" d="100"/>
        </p:scale>
        <p:origin x="1066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4B52368-4B6A-484D-825F-033CAD33C6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3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477F3D-8A76-4625-9BB9-6360A5A7043E}" type="slidenum">
              <a:rPr lang="hu-HU" altLang="hu-HU" smtClean="0"/>
              <a:pPr eaLnBrk="1" hangingPunct="1"/>
              <a:t>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01912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3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718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06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83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20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95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670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9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63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94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41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46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25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05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16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52368-4B6A-484D-825F-033CAD33C64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8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24"/>
          <p:cNvSpPr/>
          <p:nvPr userDrawn="1"/>
        </p:nvSpPr>
        <p:spPr>
          <a:xfrm>
            <a:off x="0" y="6622744"/>
            <a:ext cx="9144000" cy="2352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églalap 43"/>
          <p:cNvSpPr/>
          <p:nvPr userDrawn="1"/>
        </p:nvSpPr>
        <p:spPr>
          <a:xfrm>
            <a:off x="-22982" y="442752"/>
            <a:ext cx="9166983" cy="457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" y="12249"/>
            <a:ext cx="1024682" cy="422146"/>
          </a:xfrm>
          <a:prstGeom prst="rect">
            <a:avLst/>
          </a:prstGeom>
        </p:spPr>
      </p:pic>
      <p:sp>
        <p:nvSpPr>
          <p:cNvPr id="7" name="TextBox 4"/>
          <p:cNvSpPr txBox="1"/>
          <p:nvPr userDrawn="1"/>
        </p:nvSpPr>
        <p:spPr>
          <a:xfrm>
            <a:off x="24387" y="6615976"/>
            <a:ext cx="9090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S.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Zoletnik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hu-HU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sz="900" baseline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US" sz="900" baseline="0" smtClean="0">
                <a:solidFill>
                  <a:schemeClr val="tx1"/>
                </a:solidFill>
              </a:rPr>
              <a:t>FLAP   UIM/2  28.03.2019                                                                                                   </a:t>
            </a:r>
            <a:r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Page </a:t>
            </a:r>
            <a:fld id="{8BD1C204-4339-449E-8A00-3D77CCAB0074}" type="slidenum">
              <a:rPr lang="hu-HU" sz="9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‹#›</a:t>
            </a:fld>
            <a:endParaRPr lang="hu-HU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18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6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91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9081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1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</a:pPr>
            <a:endParaRPr lang="en-GB" altLang="hu-HU" sz="1400">
              <a:solidFill>
                <a:srgbClr val="000000"/>
              </a:solidFill>
            </a:endParaRPr>
          </a:p>
        </p:txBody>
      </p:sp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2620495" y="230066"/>
            <a:ext cx="834608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1600" smtClean="0">
                <a:solidFill>
                  <a:srgbClr val="FF0000"/>
                </a:solidFill>
              </a:rPr>
              <a:t>F</a:t>
            </a:r>
            <a:r>
              <a:rPr lang="en-US" sz="1600" smtClean="0">
                <a:solidFill>
                  <a:srgbClr val="3333FF"/>
                </a:solidFill>
              </a:rPr>
              <a:t>L</a:t>
            </a:r>
            <a:r>
              <a:rPr lang="en-US" sz="1600" smtClean="0">
                <a:solidFill>
                  <a:srgbClr val="7030A0"/>
                </a:solidFill>
              </a:rPr>
              <a:t>A</a:t>
            </a:r>
            <a:r>
              <a:rPr lang="en-US" sz="1600" smtClean="0">
                <a:solidFill>
                  <a:srgbClr val="33CC33"/>
                </a:solidFill>
              </a:rPr>
              <a:t>P:    </a:t>
            </a:r>
            <a:r>
              <a:rPr lang="en-US" altLang="hu-HU" sz="1600" smtClean="0">
                <a:solidFill>
                  <a:srgbClr val="FF0000"/>
                </a:solidFill>
              </a:rPr>
              <a:t>F</a:t>
            </a:r>
            <a:r>
              <a:rPr lang="en-US" altLang="hu-HU" sz="1600" smtClean="0"/>
              <a:t>usion </a:t>
            </a:r>
            <a:r>
              <a:rPr lang="en-US" altLang="hu-HU" sz="1600" smtClean="0">
                <a:solidFill>
                  <a:srgbClr val="3333FF"/>
                </a:solidFill>
              </a:rPr>
              <a:t>L</a:t>
            </a:r>
            <a:r>
              <a:rPr lang="en-US" altLang="hu-HU" sz="1600" smtClean="0"/>
              <a:t>ibrary of </a:t>
            </a:r>
            <a:r>
              <a:rPr lang="en-US" altLang="hu-HU" sz="1600" smtClean="0">
                <a:solidFill>
                  <a:srgbClr val="7030A0"/>
                </a:solidFill>
              </a:rPr>
              <a:t>A</a:t>
            </a:r>
            <a:r>
              <a:rPr lang="en-US" altLang="hu-HU" sz="1600" smtClean="0"/>
              <a:t>nalysis </a:t>
            </a:r>
            <a:r>
              <a:rPr lang="en-US" altLang="hu-HU" sz="1600" smtClean="0">
                <a:solidFill>
                  <a:srgbClr val="33CC33"/>
                </a:solidFill>
              </a:rPr>
              <a:t>P</a:t>
            </a:r>
            <a:r>
              <a:rPr lang="en-US" altLang="hu-HU" sz="1600" smtClean="0"/>
              <a:t>rograms</a:t>
            </a:r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041" y="800099"/>
            <a:ext cx="8346081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4000" smtClean="0">
                <a:solidFill>
                  <a:srgbClr val="FF0000"/>
                </a:solidFill>
              </a:rPr>
              <a:t>F</a:t>
            </a:r>
            <a:r>
              <a:rPr lang="en-US" sz="4000" smtClean="0">
                <a:solidFill>
                  <a:srgbClr val="3333FF"/>
                </a:solidFill>
              </a:rPr>
              <a:t>L</a:t>
            </a:r>
            <a:r>
              <a:rPr lang="en-US" sz="4000" smtClean="0">
                <a:solidFill>
                  <a:srgbClr val="7030A0"/>
                </a:solidFill>
              </a:rPr>
              <a:t>A</a:t>
            </a:r>
            <a:r>
              <a:rPr lang="en-US" sz="4000" smtClean="0">
                <a:solidFill>
                  <a:srgbClr val="33CC33"/>
                </a:solidFill>
              </a:rPr>
              <a:t>P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000" smtClean="0"/>
              <a:t>User Information Meeting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4000" smtClean="0"/>
              <a:t>UIM/2</a:t>
            </a:r>
            <a:endParaRPr lang="en-US" sz="4000"/>
          </a:p>
          <a:p>
            <a:pPr algn="ctr" eaLnBrk="1" hangingPunct="1">
              <a:spcBef>
                <a:spcPct val="50000"/>
              </a:spcBef>
            </a:pPr>
            <a:endParaRPr lang="en-US" i="1" smtClean="0"/>
          </a:p>
          <a:p>
            <a:pPr algn="ctr" eaLnBrk="1" hangingPunct="1">
              <a:spcBef>
                <a:spcPct val="50000"/>
              </a:spcBef>
            </a:pPr>
            <a:r>
              <a:rPr lang="en-US" sz="2000" smtClean="0"/>
              <a:t>Sandor Zoletnik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smtClean="0"/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on behalf of the FLAP core programming team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i="1" smtClean="0"/>
              <a:t>A. Buzas, </a:t>
            </a:r>
            <a:r>
              <a:rPr lang="en-US" i="1" smtClean="0"/>
              <a:t>G. Cseh, D. Dunai, </a:t>
            </a:r>
            <a:r>
              <a:rPr lang="hu-HU" i="1" smtClean="0"/>
              <a:t>M. Lampert, </a:t>
            </a:r>
            <a:r>
              <a:rPr lang="en-US" i="1" smtClean="0"/>
              <a:t>M. V</a:t>
            </a:r>
            <a:r>
              <a:rPr lang="hu-HU" i="1" smtClean="0"/>
              <a:t>écsei, S. Zoletnik</a:t>
            </a:r>
            <a:endParaRPr lang="en-US" i="1" smtClean="0"/>
          </a:p>
          <a:p>
            <a:pPr algn="ctr" eaLnBrk="1" hangingPunct="1">
              <a:spcBef>
                <a:spcPct val="50000"/>
              </a:spcBef>
            </a:pPr>
            <a:endParaRPr lang="en-US" sz="2000" smtClean="0"/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Wigner </a:t>
            </a:r>
            <a:r>
              <a:rPr lang="en-US" i="1"/>
              <a:t>Research Center for </a:t>
            </a:r>
            <a:r>
              <a:rPr lang="en-US" i="1" smtClean="0"/>
              <a:t>Physics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i="1" smtClean="0"/>
              <a:t>Budapest</a:t>
            </a:r>
            <a:r>
              <a:rPr lang="en-US" i="1"/>
              <a:t>, Hungary</a:t>
            </a:r>
          </a:p>
          <a:p>
            <a:pPr algn="ctr" eaLnBrk="1" hangingPunct="1">
              <a:spcBef>
                <a:spcPct val="50000"/>
              </a:spcBef>
            </a:pPr>
            <a:endParaRPr lang="hu-HU" baseline="30000" smtClean="0"/>
          </a:p>
          <a:p>
            <a:pPr algn="ctr" eaLnBrk="1" hangingPunct="1">
              <a:spcBef>
                <a:spcPct val="50000"/>
              </a:spcBef>
            </a:pPr>
            <a:endParaRPr lang="hu-HU" smtClean="0"/>
          </a:p>
          <a:p>
            <a:pPr algn="ctr" eaLnBrk="1" hangingPunct="1">
              <a:spcBef>
                <a:spcPct val="50000"/>
              </a:spcBef>
            </a:pPr>
            <a:endParaRPr lang="hu-HU"/>
          </a:p>
          <a:p>
            <a:pPr algn="ctr" eaLnBrk="1" hangingPunct="1">
              <a:spcBef>
                <a:spcPct val="5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Summing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8" y="1023425"/>
            <a:ext cx="7036734" cy="170227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75313" y="565661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Plotting across intervals with slicing/summing one DataObject (ABES-20)</a:t>
            </a:r>
          </a:p>
          <a:p>
            <a:endParaRPr lang="en-US" smtClean="0">
              <a:latin typeface="+mj-lt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98" y="2901580"/>
            <a:ext cx="5557364" cy="36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Summing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5313" y="565661"/>
            <a:ext cx="904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Avearing along intervals gives the time evolution of interval mean data</a:t>
            </a:r>
          </a:p>
          <a:p>
            <a:endParaRPr lang="en-US" smtClean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9" y="990411"/>
            <a:ext cx="8555120" cy="8390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49" y="2293286"/>
            <a:ext cx="5848771" cy="38833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/>
          <a:srcRect l="5586" t="5887" r="80404" b="9120"/>
          <a:stretch/>
        </p:blipFill>
        <p:spPr>
          <a:xfrm>
            <a:off x="6668965" y="1797071"/>
            <a:ext cx="1841989" cy="47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Multi slice for multiple coordinates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99951" y="565661"/>
            <a:ext cx="90440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latin typeface="+mj-lt"/>
                <a:sym typeface="Wingdings" panose="05000000000000000000" pitchFamily="2" charset="2"/>
              </a:rPr>
              <a:t>Multiple slice operations can be listed in one call.</a:t>
            </a:r>
          </a:p>
          <a:p>
            <a:r>
              <a:rPr lang="hu-HU" smtClean="0">
                <a:latin typeface="+mj-lt"/>
                <a:sym typeface="Wingdings" panose="05000000000000000000" pitchFamily="2" charset="2"/>
              </a:rPr>
              <a:t>If cocordinates are independent this is no problem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 Sequential slicing</a:t>
            </a:r>
            <a:endParaRPr lang="hu-HU" smtClean="0">
              <a:latin typeface="+mj-lt"/>
              <a:sym typeface="Wingdings" panose="05000000000000000000" pitchFamily="2" charset="2"/>
            </a:endParaRPr>
          </a:p>
          <a:p>
            <a:r>
              <a:rPr lang="hu-HU" smtClean="0">
                <a:latin typeface="+mj-lt"/>
                <a:sym typeface="Wingdings" panose="05000000000000000000" pitchFamily="2" charset="2"/>
              </a:rPr>
              <a:t>If coordinates have common data dimension slicing cannnot be done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sequentially</a:t>
            </a:r>
          </a:p>
          <a:p>
            <a:r>
              <a:rPr lang="en-US" smtClean="0">
                <a:latin typeface="+mj-lt"/>
                <a:sym typeface="Wingdings" panose="05000000000000000000" pitchFamily="2" charset="2"/>
              </a:rPr>
              <a:t>as dimensions are flattened.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slicing for non-independent coordinates not implemented yet.</a:t>
            </a:r>
          </a:p>
          <a:p>
            <a:endParaRPr lang="en-US">
              <a:latin typeface="+mj-lt"/>
              <a:sym typeface="Wingdings" panose="05000000000000000000" pitchFamily="2" charset="2"/>
            </a:endParaRPr>
          </a:p>
          <a:p>
            <a:r>
              <a:rPr lang="en-US" smtClean="0">
                <a:latin typeface="+mj-lt"/>
                <a:sym typeface="Wingdings" panose="05000000000000000000" pitchFamily="2" charset="2"/>
              </a:rPr>
              <a:t>Would be useful e.g. to set up pixels along flux contours: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Curves mark constant coordinate (say Flux 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Now red dots can be selected in slice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Slicing+summing sums pixel data along Flux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Slicing jointly along Flux R and Flux phi would 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allow calculating data in pixelf following flux 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contours.</a:t>
            </a:r>
          </a:p>
          <a:p>
            <a:endParaRPr lang="en-US" smtClean="0">
              <a:latin typeface="+mj-lt"/>
              <a:sym typeface="Wingdings" panose="05000000000000000000" pitchFamily="2" charset="2"/>
            </a:endParaRPr>
          </a:p>
          <a:p>
            <a:endParaRPr lang="en-US" smtClean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92" y="2901993"/>
            <a:ext cx="3179885" cy="2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Detrend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5313" y="565661"/>
            <a:ext cx="904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Detrend removes slow varying component from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Operates only along coordinates which change in one data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At present only mean and poly fit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8" y="3228850"/>
            <a:ext cx="3906715" cy="29858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842" y="3258295"/>
            <a:ext cx="4033838" cy="30885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1619812"/>
            <a:ext cx="8588618" cy="12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APSD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5313" y="565661"/>
            <a:ext cx="9044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Calculates Auto Power Spectral Density along one coordinate: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E.g. converts Time coordinate to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Operates on real or complex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Returns frequency or wavenumber (2Pi*frequency)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Statistical evaluation as it is in FLIPP: divides signal to multiple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Trend removal using detrend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Linear or Log frequency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Processing time: </a:t>
            </a:r>
          </a:p>
          <a:p>
            <a:r>
              <a:rPr lang="en-US" smtClean="0">
                <a:latin typeface="+mj-lt"/>
                <a:sym typeface="Wingdings" panose="05000000000000000000" pitchFamily="2" charset="2"/>
              </a:rPr>
              <a:t>       1 000 000 sample: ~ 0.1s/signal</a:t>
            </a:r>
          </a:p>
          <a:p>
            <a:r>
              <a:rPr lang="en-US" smtClean="0">
                <a:latin typeface="+mj-lt"/>
              </a:rPr>
              <a:t>       50 000 sample: ~0.01s/signal</a:t>
            </a:r>
          </a:p>
        </p:txBody>
      </p:sp>
    </p:spTree>
    <p:extLst>
      <p:ext uri="{BB962C8B-B14F-4D97-AF65-F5344CB8AC3E}">
        <p14:creationId xmlns:p14="http://schemas.microsoft.com/office/powerpoint/2010/main" val="39699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APSD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b="3243"/>
          <a:stretch/>
        </p:blipFill>
        <p:spPr>
          <a:xfrm>
            <a:off x="109902" y="1132932"/>
            <a:ext cx="8887042" cy="15179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2" y="3184441"/>
            <a:ext cx="8963855" cy="284708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75313" y="565661"/>
            <a:ext cx="904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Example: processing 13 W7-X ABES signals:</a:t>
            </a:r>
          </a:p>
        </p:txBody>
      </p:sp>
    </p:spTree>
    <p:extLst>
      <p:ext uri="{BB962C8B-B14F-4D97-AF65-F5344CB8AC3E}">
        <p14:creationId xmlns:p14="http://schemas.microsoft.com/office/powerpoint/2010/main" val="36984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APSD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75313" y="565661"/>
            <a:ext cx="904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  <a:sym typeface="Wingdings" panose="05000000000000000000" pitchFamily="2" charset="2"/>
              </a:rPr>
              <a:t>Example: processing 13 W7-X ABES signals: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8" y="1258261"/>
            <a:ext cx="7974990" cy="48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ToDo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99951" y="675565"/>
            <a:ext cx="90440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>
                <a:latin typeface="+mj-lt"/>
                <a:sym typeface="Wingdings" panose="05000000000000000000" pitchFamily="2" charset="2"/>
              </a:rPr>
              <a:t>Issue tracking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Save/Load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Interpolation (extension of slice_data, would allow time vector interpolation)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Simple arithmetic (+-*/)</a:t>
            </a:r>
            <a:endParaRPr lang="hu-HU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>
                <a:latin typeface="+mj-lt"/>
                <a:sym typeface="Wingdings" panose="05000000000000000000" pitchFamily="2" charset="2"/>
              </a:rPr>
              <a:t>Correlation calculation (S. Zoletnik)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Select_time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  <a:sym typeface="Wingdings" panose="05000000000000000000" pitchFamily="2" charset="2"/>
              </a:rPr>
              <a:t>W7-X ABES spatial calibration </a:t>
            </a:r>
            <a:endParaRPr lang="hu-HU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mtClean="0">
                <a:latin typeface="+mj-lt"/>
                <a:sym typeface="Wingdings" panose="05000000000000000000" pitchFamily="2" charset="2"/>
              </a:rPr>
              <a:t>Video data module (G. Cseh)</a:t>
            </a:r>
            <a:endParaRPr lang="en-US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sym typeface="Wingdings" panose="05000000000000000000" pitchFamily="2" charset="2"/>
              </a:rPr>
              <a:t>Upgrade plot interface: figure ID, multiple figures in page, contour, image, video</a:t>
            </a:r>
            <a:r>
              <a:rPr lang="hu-HU" smtClean="0">
                <a:sym typeface="Wingdings" panose="05000000000000000000" pitchFamily="2" charset="2"/>
              </a:rPr>
              <a:t>...</a:t>
            </a:r>
            <a:endParaRPr lang="en-US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ym typeface="Wingdings" panose="05000000000000000000" pitchFamily="2" charset="2"/>
              </a:rPr>
              <a:t>W7-X spectrum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mtClean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4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49469" y="891482"/>
            <a:ext cx="9044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User’s guide V1.0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Small change in data source module registration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Configuration possibilities, options significantly upgraded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Chopper information read, handling for W7-X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W7-X data amplitude calibration, offset </a:t>
            </a:r>
            <a:r>
              <a:rPr lang="en-US" smtClean="0"/>
              <a:t>subtraction</a:t>
            </a:r>
            <a:endParaRPr lang="en-US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Slice_data method/function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Detrend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Auto Power Spectral Density (APSD)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Smaller changes to plot()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W7-X web API module (V</a:t>
            </a:r>
            <a:r>
              <a:rPr lang="hu-HU" smtClean="0">
                <a:latin typeface="+mj-lt"/>
              </a:rPr>
              <a:t>écsei M.)</a:t>
            </a: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Changes since UIM/1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149469" y="891482"/>
            <a:ext cx="9044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Data source module import and registration separated.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Reason is to be able to use the functions in the module in other modules.</a:t>
            </a:r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Module integration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1" y="2032357"/>
            <a:ext cx="3466367" cy="21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44" y="1690321"/>
            <a:ext cx="4210167" cy="1482587"/>
          </a:xfrm>
          <a:prstGeom prst="rect">
            <a:avLst/>
          </a:prstGeom>
        </p:spPr>
      </p:pic>
      <p:sp>
        <p:nvSpPr>
          <p:cNvPr id="34" name="Szövegdoboz 33"/>
          <p:cNvSpPr txBox="1"/>
          <p:nvPr/>
        </p:nvSpPr>
        <p:spPr>
          <a:xfrm>
            <a:off x="56617" y="562267"/>
            <a:ext cx="9044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FLAP processing functions have an options dictionary</a:t>
            </a:r>
          </a:p>
          <a:p>
            <a:r>
              <a:rPr lang="en-US" smtClean="0">
                <a:latin typeface="+mj-lt"/>
              </a:rPr>
              <a:t>Configuration is considered for setting defaults for options.</a:t>
            </a:r>
          </a:p>
          <a:p>
            <a:r>
              <a:rPr lang="en-US">
                <a:latin typeface="+mj-lt"/>
              </a:rPr>
              <a:t>3</a:t>
            </a:r>
            <a:r>
              <a:rPr lang="en-US" smtClean="0">
                <a:latin typeface="+mj-lt"/>
              </a:rPr>
              <a:t> level defaults:</a:t>
            </a:r>
          </a:p>
          <a:p>
            <a:endParaRPr lang="en-US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b="1" smtClean="0">
                <a:latin typeface="+mj-lt"/>
              </a:rPr>
              <a:t>Function defaults:</a:t>
            </a:r>
            <a:r>
              <a:rPr lang="en-US" smtClean="0">
                <a:latin typeface="+mj-lt"/>
              </a:rPr>
              <a:t> 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Defined when function is written.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All possible options and their default values should 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be listed in function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3333FF"/>
                </a:solidFill>
                <a:latin typeface="+mj-lt"/>
              </a:rPr>
              <a:t>Section defaults: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A section in the configuration file may contain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options.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FF0000"/>
                </a:solidFill>
                <a:latin typeface="+mj-lt"/>
              </a:rPr>
              <a:t>Module defaults: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A data source module section may contain defaults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for certain section</a:t>
            </a:r>
          </a:p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From config file values are converted to Python types: </a:t>
            </a:r>
          </a:p>
          <a:p>
            <a:r>
              <a:rPr lang="en-US" sz="1600" smtClean="0">
                <a:latin typeface="+mj-lt"/>
              </a:rPr>
              <a:t>True (Yes) / False (No) </a:t>
            </a:r>
            <a:r>
              <a:rPr lang="en-US" sz="1600" smtClean="0">
                <a:latin typeface="+mj-lt"/>
                <a:sym typeface="Wingdings" panose="05000000000000000000" pitchFamily="2" charset="2"/>
              </a:rPr>
              <a:t> bool</a:t>
            </a:r>
          </a:p>
          <a:p>
            <a:r>
              <a:rPr lang="en-US" sz="1600" smtClean="0">
                <a:latin typeface="+mj-lt"/>
                <a:sym typeface="Wingdings" panose="05000000000000000000" pitchFamily="2" charset="2"/>
              </a:rPr>
              <a:t>Numbers                        numbers (including complex)</a:t>
            </a:r>
          </a:p>
          <a:p>
            <a:r>
              <a:rPr lang="en-US" sz="1600" smtClean="0">
                <a:latin typeface="+mj-lt"/>
                <a:sym typeface="Wingdings" panose="05000000000000000000" pitchFamily="2" charset="2"/>
              </a:rPr>
              <a:t>[....]                                list</a:t>
            </a:r>
          </a:p>
          <a:p>
            <a:r>
              <a:rPr lang="en-US" sz="1600" smtClean="0">
                <a:latin typeface="+mj-lt"/>
                <a:sym typeface="Wingdings" panose="05000000000000000000" pitchFamily="2" charset="2"/>
              </a:rPr>
              <a:t>‘ccscx’ and anything else  string</a:t>
            </a:r>
            <a:endParaRPr lang="en-US" sz="160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Options and configuration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677" y="3270739"/>
            <a:ext cx="3500989" cy="167493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599677" y="3265902"/>
            <a:ext cx="1122042" cy="34334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5630124" y="4752240"/>
            <a:ext cx="1619134" cy="246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56617" y="562267"/>
            <a:ext cx="90440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Precedence:</a:t>
            </a:r>
          </a:p>
          <a:p>
            <a:r>
              <a:rPr lang="en-US"/>
              <a:t> </a:t>
            </a:r>
            <a:r>
              <a:rPr lang="en-US" smtClean="0"/>
              <a:t>  Function </a:t>
            </a:r>
            <a:r>
              <a:rPr lang="en-US"/>
              <a:t>defaults &lt; Section defaults &lt; Module defaults &lt; input options</a:t>
            </a:r>
          </a:p>
          <a:p>
            <a:endParaRPr lang="en-US" smtClean="0"/>
          </a:p>
          <a:p>
            <a:r>
              <a:rPr lang="en-US" smtClean="0"/>
              <a:t>Options processing and defaults are implemented </a:t>
            </a:r>
            <a:r>
              <a:rPr lang="en-US"/>
              <a:t>by single function call:</a:t>
            </a:r>
          </a:p>
          <a:p>
            <a:endParaRPr lang="en-US" smtClean="0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As all possible options are known at the function call they </a:t>
            </a:r>
            <a:r>
              <a:rPr lang="en-US" i="1" smtClean="0">
                <a:latin typeface="+mj-lt"/>
              </a:rPr>
              <a:t>can be abbreaviated</a:t>
            </a:r>
          </a:p>
          <a:p>
            <a:r>
              <a:rPr lang="en-US" smtClean="0">
                <a:latin typeface="+mj-lt"/>
              </a:rPr>
              <a:t>until it matches onoly one option name:</a:t>
            </a:r>
          </a:p>
          <a:p>
            <a:endParaRPr lang="en-US">
              <a:latin typeface="+mj-lt"/>
            </a:endParaRPr>
          </a:p>
          <a:p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In the configuration file full names must be used.</a:t>
            </a:r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Using options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03" y="1818599"/>
            <a:ext cx="8216929" cy="17482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5" y="3288582"/>
            <a:ext cx="8408554" cy="2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61013" y="575456"/>
            <a:ext cx="9044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3333FF"/>
                </a:solidFill>
                <a:latin typeface="+mj-lt"/>
              </a:rPr>
              <a:t>W7X_ABES data source can handle data name “Chopper_time”</a:t>
            </a:r>
          </a:p>
          <a:p>
            <a:r>
              <a:rPr lang="en-US" smtClean="0">
                <a:latin typeface="+mj-lt"/>
              </a:rPr>
              <a:t>   Returns a DataObject with no data only Time and Sample coordinates</a:t>
            </a:r>
          </a:p>
          <a:p>
            <a:r>
              <a:rPr lang="en-US" smtClean="0">
                <a:solidFill>
                  <a:srgbClr val="3333FF"/>
                </a:solidFill>
                <a:latin typeface="+mj-lt"/>
              </a:rPr>
              <a:t>Options: 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State: Which chopper/deflection state: {‘Chop’: 0 or 1, ‘Defl’: 0 or 1}</a:t>
            </a:r>
          </a:p>
          <a:p>
            <a:r>
              <a:rPr lang="en-US" smtClean="0">
                <a:latin typeface="+mj-lt"/>
              </a:rPr>
              <a:t>   Phase: Which phase of the chopper period (0...)</a:t>
            </a:r>
          </a:p>
          <a:p>
            <a:r>
              <a:rPr lang="en-US" smtClean="0">
                <a:latin typeface="+mj-lt"/>
              </a:rPr>
              <a:t>   Start delay, End delay:</a:t>
            </a:r>
          </a:p>
          <a:p>
            <a:r>
              <a:rPr lang="en-US">
                <a:latin typeface="+mj-lt"/>
              </a:rPr>
              <a:t>  </a:t>
            </a:r>
            <a:r>
              <a:rPr lang="en-US" smtClean="0">
                <a:latin typeface="+mj-lt"/>
              </a:rPr>
              <a:t>   </a:t>
            </a:r>
            <a:r>
              <a:rPr lang="en-US" smtClean="0"/>
              <a:t>start/end </a:t>
            </a:r>
            <a:r>
              <a:rPr lang="en-US"/>
              <a:t>delay of interals (in microsec) relative to chopper state change</a:t>
            </a:r>
            <a:endParaRPr lang="hu-HU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W7-X chopper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8" y="2673594"/>
            <a:ext cx="7385459" cy="10367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82" y="4280816"/>
            <a:ext cx="7401291" cy="105574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26602" y="3810919"/>
            <a:ext cx="904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Resulting DataObject:</a:t>
            </a:r>
            <a:endParaRPr lang="hu-HU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3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Plotting chopper data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2" y="2769578"/>
            <a:ext cx="9080939" cy="382150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96" y="665077"/>
            <a:ext cx="7318863" cy="16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56617" y="562267"/>
            <a:ext cx="9044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s</a:t>
            </a:r>
            <a:r>
              <a:rPr lang="en-US" smtClean="0">
                <a:latin typeface="+mj-lt"/>
              </a:rPr>
              <a:t>lice_data method/function can do two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Cut out part of the data (certain elements or intervals)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Convert part of the data to a single value (Mean, Sum, Min, Max)</a:t>
            </a:r>
          </a:p>
          <a:p>
            <a:endParaRPr lang="en-US">
              <a:latin typeface="+mj-lt"/>
            </a:endParaRPr>
          </a:p>
          <a:p>
            <a:r>
              <a:rPr lang="en-US" smtClean="0">
                <a:latin typeface="+mj-lt"/>
              </a:rPr>
              <a:t>slice(slicing={}, summing={})</a:t>
            </a:r>
          </a:p>
          <a:p>
            <a:r>
              <a:rPr lang="en-US" smtClean="0">
                <a:latin typeface="+mj-lt"/>
              </a:rPr>
              <a:t>slicing: Dictionary. </a:t>
            </a:r>
          </a:p>
          <a:p>
            <a:r>
              <a:rPr lang="en-US">
                <a:latin typeface="+mj-lt"/>
              </a:rPr>
              <a:t>	</a:t>
            </a:r>
            <a:r>
              <a:rPr lang="en-US" smtClean="0">
                <a:latin typeface="+mj-lt"/>
              </a:rPr>
              <a:t>Keys are coordinate names</a:t>
            </a:r>
          </a:p>
          <a:p>
            <a:r>
              <a:rPr lang="en-US">
                <a:latin typeface="+mj-lt"/>
              </a:rPr>
              <a:t>	</a:t>
            </a:r>
            <a:r>
              <a:rPr lang="en-US" smtClean="0">
                <a:latin typeface="+mj-lt"/>
              </a:rPr>
              <a:t>Values: slicing description: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flap.Intervals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single or multiple intervals,regular or irregular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	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		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{‘Time’: flap.Intervals(0,1e-3, step=2e-3, number=10)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}</a:t>
            </a:r>
            <a:endParaRPr lang="en-US" sz="1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mtClean="0">
                <a:latin typeface="+mj-lt"/>
              </a:rPr>
              <a:t>    list of values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selects certain elements</a:t>
            </a:r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    slice, range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select elements in a regular pattern. E.g. 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slice(0, 1, 1E-3) </a:t>
            </a:r>
            <a:endParaRPr lang="en-US" sz="14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mtClean="0">
                <a:latin typeface="+mj-lt"/>
              </a:rPr>
              <a:t>    flap.DataObject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If DataObject.unit.name is same as coordinate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use data values and error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If DataObject.unit.name </a:t>
            </a:r>
            <a:r>
              <a:rPr lang="en-US" smtClean="0"/>
              <a:t>is not the same as coordinate, but</a:t>
            </a:r>
          </a:p>
          <a:p>
            <a:pPr lvl="1"/>
            <a:r>
              <a:rPr lang="en-US" smtClean="0">
                <a:latin typeface="+mj-lt"/>
              </a:rPr>
              <a:t>		one of the coordinates in DataObject the same as coordinate</a:t>
            </a:r>
          </a:p>
          <a:p>
            <a:pPr lvl="1"/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                 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use coordinate values and value ranges in DataObject</a:t>
            </a:r>
            <a:endParaRPr lang="en-US" smtClean="0">
              <a:latin typeface="+mj-lt"/>
            </a:endParaRPr>
          </a:p>
          <a:p>
            <a:endParaRPr lang="en-US" smtClean="0">
              <a:latin typeface="+mj-lt"/>
            </a:endParaRPr>
          </a:p>
          <a:p>
            <a:r>
              <a:rPr lang="en-US" smtClean="0">
                <a:latin typeface="+mj-lt"/>
              </a:rPr>
              <a:t>Multiple slicing operations can be listed in the dictionary.</a:t>
            </a:r>
          </a:p>
          <a:p>
            <a:r>
              <a:rPr lang="en-US" smtClean="0">
                <a:latin typeface="+mj-lt"/>
              </a:rPr>
              <a:t>If the coordinate changes along multiple dimensions all these dimensions are flattened.</a:t>
            </a: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Slice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doboz 33"/>
          <p:cNvSpPr txBox="1"/>
          <p:nvPr/>
        </p:nvSpPr>
        <p:spPr>
          <a:xfrm>
            <a:off x="43428" y="499719"/>
            <a:ext cx="9044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j-lt"/>
              </a:rPr>
              <a:t>Two basic slice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+mj-lt"/>
              </a:rPr>
              <a:t>Simple slice:</a:t>
            </a:r>
          </a:p>
          <a:p>
            <a:r>
              <a:rPr lang="en-US">
                <a:latin typeface="+mj-lt"/>
              </a:rPr>
              <a:t> </a:t>
            </a:r>
            <a:r>
              <a:rPr lang="en-US" smtClean="0">
                <a:latin typeface="+mj-lt"/>
              </a:rPr>
              <a:t>    Selects certain elements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 data dimension is kept or reduced (if 1 element is kept)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3333FF"/>
                </a:solidFill>
                <a:latin typeface="+mj-lt"/>
                <a:sym typeface="Wingdings" panose="05000000000000000000" pitchFamily="2" charset="2"/>
              </a:rPr>
              <a:t>Multi slice: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Selects multiple intervals (flap.Intervals, Data Object with error/value_ranges)</a:t>
            </a:r>
          </a:p>
          <a:p>
            <a:r>
              <a:rPr lang="en-US">
                <a:latin typeface="+mj-lt"/>
                <a:sym typeface="Wingdings" panose="05000000000000000000" pitchFamily="2" charset="2"/>
              </a:rPr>
              <a:t> </a:t>
            </a:r>
            <a:r>
              <a:rPr lang="en-US" smtClean="0">
                <a:latin typeface="+mj-lt"/>
                <a:sym typeface="Wingdings" panose="05000000000000000000" pitchFamily="2" charset="2"/>
              </a:rPr>
              <a:t>       Adds dimension from 1D data creates 2D: (intervals, index in intervals)</a:t>
            </a:r>
          </a:p>
          <a:p>
            <a:endParaRPr lang="en-US" smtClean="0">
              <a:latin typeface="+mj-lt"/>
            </a:endParaRPr>
          </a:p>
        </p:txBody>
      </p:sp>
      <p:sp>
        <p:nvSpPr>
          <p:cNvPr id="13" name="Téglalap 4"/>
          <p:cNvSpPr/>
          <p:nvPr/>
        </p:nvSpPr>
        <p:spPr bwMode="auto">
          <a:xfrm>
            <a:off x="1638311" y="59543"/>
            <a:ext cx="5475514" cy="30817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Slice</a:t>
            </a:r>
            <a:endParaRPr lang="en-US" sz="20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24526" y="1487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-1" b="5267"/>
          <a:stretch/>
        </p:blipFill>
        <p:spPr>
          <a:xfrm>
            <a:off x="646174" y="2183401"/>
            <a:ext cx="4488474" cy="6970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6" y="3996019"/>
            <a:ext cx="7844621" cy="9526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76" y="2936503"/>
            <a:ext cx="7194331" cy="90935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76" y="5023372"/>
            <a:ext cx="8946801" cy="15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17689</TotalTime>
  <Words>828</Words>
  <Application>Microsoft Office PowerPoint</Application>
  <PresentationFormat>Diavetítés a képernyőre (4:3 oldalarány)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Courier New</vt:lpstr>
      <vt:lpstr>Times New Roman</vt:lpstr>
      <vt:lpstr>Wingdings</vt:lpstr>
      <vt:lpstr>Alapértelmezett terv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frequency Beam Emission Spectroscopy measurements</dc:title>
  <dc:creator>D.D.</dc:creator>
  <cp:lastModifiedBy>Sandor Zoletnik</cp:lastModifiedBy>
  <cp:revision>1310</cp:revision>
  <cp:lastPrinted>2018-04-14T17:30:30Z</cp:lastPrinted>
  <dcterms:created xsi:type="dcterms:W3CDTF">2008-03-24T20:46:29Z</dcterms:created>
  <dcterms:modified xsi:type="dcterms:W3CDTF">2019-03-28T16:28:30Z</dcterms:modified>
</cp:coreProperties>
</file>